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7315200" cx="9753600"/>
  <p:notesSz cx="6858000" cy="9144000"/>
  <p:embeddedFontLst>
    <p:embeddedFont>
      <p:font typeface="Amiri"/>
      <p:bold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ato Black"/>
      <p:bold r:id="rId46"/>
      <p:boldItalic r:id="rId47"/>
    </p:embeddedFont>
    <p:embeddedFont>
      <p:font typeface="Open Sans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0" roundtripDataSignature="AMtx7mir81bJYjVoXZtd3BcVB0I884Kk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iri-bold.fntdata"/><Relationship Id="rId42" Type="http://schemas.openxmlformats.org/officeDocument/2006/relationships/font" Target="fonts/Lato-regular.fntdata"/><Relationship Id="rId41" Type="http://schemas.openxmlformats.org/officeDocument/2006/relationships/font" Target="fonts/Amiri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Black-bold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LatoBlack-boldItalic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27825" y="6853292"/>
            <a:ext cx="9881425" cy="461908"/>
          </a:xfrm>
          <a:custGeom>
            <a:rect b="b" l="l" r="r" t="t"/>
            <a:pathLst>
              <a:path extrusionOk="0" h="615878" w="13175233">
                <a:moveTo>
                  <a:pt x="0" y="0"/>
                </a:moveTo>
                <a:lnTo>
                  <a:pt x="13175233" y="0"/>
                </a:lnTo>
                <a:lnTo>
                  <a:pt x="13175233" y="615878"/>
                </a:lnTo>
                <a:lnTo>
                  <a:pt x="0" y="615878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480875" y="673092"/>
            <a:ext cx="1269914" cy="1254599"/>
          </a:xfrm>
          <a:custGeom>
            <a:rect b="b" l="l" r="r" t="t"/>
            <a:pathLst>
              <a:path extrusionOk="0" h="1254599" w="1269914">
                <a:moveTo>
                  <a:pt x="0" y="0"/>
                </a:moveTo>
                <a:lnTo>
                  <a:pt x="1269913" y="0"/>
                </a:lnTo>
                <a:lnTo>
                  <a:pt x="1269913" y="1254599"/>
                </a:lnTo>
                <a:lnTo>
                  <a:pt x="0" y="1254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2982098" y="3472240"/>
            <a:ext cx="3789404" cy="1227767"/>
          </a:xfrm>
          <a:custGeom>
            <a:rect b="b" l="l" r="r" t="t"/>
            <a:pathLst>
              <a:path extrusionOk="0" h="1227767" w="3789404">
                <a:moveTo>
                  <a:pt x="0" y="0"/>
                </a:moveTo>
                <a:lnTo>
                  <a:pt x="3789404" y="0"/>
                </a:lnTo>
                <a:lnTo>
                  <a:pt x="3789404" y="1227767"/>
                </a:lnTo>
                <a:lnTo>
                  <a:pt x="0" y="1227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1125810" y="2447451"/>
            <a:ext cx="7501980" cy="1024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3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Social Media Analytics</a:t>
            </a:r>
            <a:r>
              <a:rPr b="0" i="0" lang="en-US" sz="5403" u="none" cap="none" strike="noStrike">
                <a:solidFill>
                  <a:srgbClr val="222222"/>
                </a:solidFill>
                <a:latin typeface="Lato Black"/>
                <a:ea typeface="Lato Black"/>
                <a:cs typeface="Lato Black"/>
                <a:sym typeface="Lato Black"/>
              </a:rPr>
              <a:t>  </a:t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609600" y="5473669"/>
            <a:ext cx="5782863" cy="702092"/>
            <a:chOff x="0" y="-47625"/>
            <a:chExt cx="7710484" cy="936122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-47625"/>
              <a:ext cx="7710484" cy="405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11" u="none" cap="none" strike="noStrike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Authors: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454714"/>
              <a:ext cx="7710484" cy="4337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11" u="none" cap="none" strike="noStrike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FEDERICO BIDONE, PAOLA MARIA CAVANA</a:t>
              </a:r>
              <a:endParaRPr/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750788" y="868374"/>
            <a:ext cx="2732650" cy="825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University of Milano-Bicocca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Master Degree in Data Science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Accademic Year 23/24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81" name="Google Shape;181;p10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82" name="Google Shape;182;p10"/>
          <p:cNvSpPr txBox="1"/>
          <p:nvPr/>
        </p:nvSpPr>
        <p:spPr>
          <a:xfrm>
            <a:off x="884017" y="322888"/>
            <a:ext cx="7985565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Building Network Graphs</a:t>
            </a:r>
            <a:endParaRPr/>
          </a:p>
        </p:txBody>
      </p:sp>
      <p:sp>
        <p:nvSpPr>
          <p:cNvPr id="183" name="Google Shape;183;p10"/>
          <p:cNvSpPr txBox="1"/>
          <p:nvPr/>
        </p:nvSpPr>
        <p:spPr>
          <a:xfrm>
            <a:off x="731520" y="2422525"/>
            <a:ext cx="8290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 dataframes that represent the connections between the various comment authors 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rouping data by authors and parent authors.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Calculates interaction count and average sentiment.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Constructs directed graphs representing interactions.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Saves graphs for each year in the specified range.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90" name="Google Shape;190;p11"/>
          <p:cNvSpPr/>
          <p:nvPr/>
        </p:nvSpPr>
        <p:spPr>
          <a:xfrm>
            <a:off x="731520" y="2764017"/>
            <a:ext cx="8290560" cy="3176079"/>
          </a:xfrm>
          <a:custGeom>
            <a:rect b="b" l="l" r="r" t="t"/>
            <a:pathLst>
              <a:path extrusionOk="0" h="3176079" w="8290560">
                <a:moveTo>
                  <a:pt x="0" y="0"/>
                </a:moveTo>
                <a:lnTo>
                  <a:pt x="8290560" y="0"/>
                </a:lnTo>
                <a:lnTo>
                  <a:pt x="8290560" y="3176079"/>
                </a:lnTo>
                <a:lnTo>
                  <a:pt x="0" y="3176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1" l="-2986" r="0" t="-251"/>
            </a:stretch>
          </a:blipFill>
          <a:ln>
            <a:noFill/>
          </a:ln>
        </p:spPr>
      </p:sp>
      <p:sp>
        <p:nvSpPr>
          <p:cNvPr id="191" name="Google Shape;191;p11"/>
          <p:cNvSpPr txBox="1"/>
          <p:nvPr/>
        </p:nvSpPr>
        <p:spPr>
          <a:xfrm>
            <a:off x="1702600" y="322900"/>
            <a:ext cx="584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/>
          </a:p>
        </p:txBody>
      </p:sp>
      <p:sp>
        <p:nvSpPr>
          <p:cNvPr id="192" name="Google Shape;192;p11"/>
          <p:cNvSpPr txBox="1"/>
          <p:nvPr/>
        </p:nvSpPr>
        <p:spPr>
          <a:xfrm>
            <a:off x="731520" y="1859529"/>
            <a:ext cx="829056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politics_submissions_YYYY </a:t>
            </a:r>
            <a:r>
              <a:rPr b="0" i="0" lang="en-US" sz="19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contains all posts from the r/politics subreddit from that year.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98" name="Google Shape;198;p12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99" name="Google Shape;199;p12"/>
          <p:cNvSpPr/>
          <p:nvPr/>
        </p:nvSpPr>
        <p:spPr>
          <a:xfrm>
            <a:off x="731520" y="2782698"/>
            <a:ext cx="8290560" cy="2972914"/>
          </a:xfrm>
          <a:custGeom>
            <a:rect b="b" l="l" r="r" t="t"/>
            <a:pathLst>
              <a:path extrusionOk="0" h="2972914" w="8290560">
                <a:moveTo>
                  <a:pt x="0" y="0"/>
                </a:moveTo>
                <a:lnTo>
                  <a:pt x="8290560" y="0"/>
                </a:lnTo>
                <a:lnTo>
                  <a:pt x="8290560" y="2972914"/>
                </a:lnTo>
                <a:lnTo>
                  <a:pt x="0" y="2972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2"/>
          <p:cNvSpPr txBox="1"/>
          <p:nvPr/>
        </p:nvSpPr>
        <p:spPr>
          <a:xfrm>
            <a:off x="1949225" y="322900"/>
            <a:ext cx="559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/>
          </a:p>
        </p:txBody>
      </p:sp>
      <p:sp>
        <p:nvSpPr>
          <p:cNvPr id="201" name="Google Shape;201;p12"/>
          <p:cNvSpPr txBox="1"/>
          <p:nvPr/>
        </p:nvSpPr>
        <p:spPr>
          <a:xfrm>
            <a:off x="731520" y="1868870"/>
            <a:ext cx="829056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politics_comments _YYYY </a:t>
            </a:r>
            <a:r>
              <a:rPr b="0" i="0" lang="en-US" sz="1999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contains all comments from the r/politics subreddit from that year.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-63912" y="0"/>
            <a:ext cx="9881425" cy="1614128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08" name="Google Shape;208;p13"/>
          <p:cNvSpPr/>
          <p:nvPr/>
        </p:nvSpPr>
        <p:spPr>
          <a:xfrm>
            <a:off x="2975426" y="4370801"/>
            <a:ext cx="3802786" cy="2680851"/>
          </a:xfrm>
          <a:custGeom>
            <a:rect b="b" l="l" r="r" t="t"/>
            <a:pathLst>
              <a:path extrusionOk="0" h="3003755" w="4167437">
                <a:moveTo>
                  <a:pt x="0" y="0"/>
                </a:moveTo>
                <a:lnTo>
                  <a:pt x="4167436" y="0"/>
                </a:lnTo>
                <a:lnTo>
                  <a:pt x="4167436" y="3003754"/>
                </a:lnTo>
                <a:lnTo>
                  <a:pt x="0" y="3003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13"/>
          <p:cNvSpPr txBox="1"/>
          <p:nvPr/>
        </p:nvSpPr>
        <p:spPr>
          <a:xfrm>
            <a:off x="2463800" y="364750"/>
            <a:ext cx="599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852169" y="1743737"/>
            <a:ext cx="8495241" cy="2497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connections_YYY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contains the connections of each comment with its parent. The columns are: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author: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nickname of the comment author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id of the comment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parent_id: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 of the parent (comment or post)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sentiment: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Overall sentiment value of the comment text, between -1 and 1.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parent_author: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nickname of the parent author (comment or post)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0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17" name="Google Shape;217;p14"/>
          <p:cNvSpPr txBox="1"/>
          <p:nvPr/>
        </p:nvSpPr>
        <p:spPr>
          <a:xfrm>
            <a:off x="731520" y="1690444"/>
            <a:ext cx="8290560" cy="314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groupby_connections_YYY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contains the connections of each comment with its parent grouped by author, the purpose is to represent the link between all comment authors. The columns are: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author: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nickname of the comment author (sender)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parent_author: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nickname of the parent's author (recipient)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number_of_interactions: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comments that sender sent to that recipient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avg_sentiment: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Average sentiment of comments</a:t>
            </a:r>
            <a:endParaRPr/>
          </a:p>
          <a:p>
            <a:pPr indent="-194310" lvl="1" marL="38862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interaction_sentiment_weighted: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number_of_interactions*avg_sentiment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663063" y="5085324"/>
            <a:ext cx="4555301" cy="2062050"/>
          </a:xfrm>
          <a:custGeom>
            <a:rect b="b" l="l" r="r" t="t"/>
            <a:pathLst>
              <a:path extrusionOk="0" h="2499455" w="4951414">
                <a:moveTo>
                  <a:pt x="0" y="0"/>
                </a:moveTo>
                <a:lnTo>
                  <a:pt x="4951414" y="0"/>
                </a:lnTo>
                <a:lnTo>
                  <a:pt x="4951414" y="2499455"/>
                </a:lnTo>
                <a:lnTo>
                  <a:pt x="0" y="2499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4"/>
          <p:cNvSpPr txBox="1"/>
          <p:nvPr/>
        </p:nvSpPr>
        <p:spPr>
          <a:xfrm>
            <a:off x="2460137" y="312425"/>
            <a:ext cx="602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26" name="Google Shape;226;p15"/>
          <p:cNvSpPr txBox="1"/>
          <p:nvPr/>
        </p:nvSpPr>
        <p:spPr>
          <a:xfrm>
            <a:off x="2316226" y="1716757"/>
            <a:ext cx="5545057" cy="50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96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 1000 authors graph</a:t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1518783" y="2221681"/>
            <a:ext cx="7139944" cy="4763326"/>
          </a:xfrm>
          <a:custGeom>
            <a:rect b="b" l="l" r="r" t="t"/>
            <a:pathLst>
              <a:path extrusionOk="0" h="4763326" w="7139944">
                <a:moveTo>
                  <a:pt x="0" y="0"/>
                </a:moveTo>
                <a:lnTo>
                  <a:pt x="7139943" y="0"/>
                </a:lnTo>
                <a:lnTo>
                  <a:pt x="7139943" y="4763327"/>
                </a:lnTo>
                <a:lnTo>
                  <a:pt x="0" y="4763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5"/>
          <p:cNvSpPr txBox="1"/>
          <p:nvPr/>
        </p:nvSpPr>
        <p:spPr>
          <a:xfrm>
            <a:off x="2016475" y="322900"/>
            <a:ext cx="689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34" name="Google Shape;234;p16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040F74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35" name="Google Shape;235;p16"/>
          <p:cNvSpPr/>
          <p:nvPr/>
        </p:nvSpPr>
        <p:spPr>
          <a:xfrm>
            <a:off x="1032047" y="3993646"/>
            <a:ext cx="1022755" cy="1022755"/>
          </a:xfrm>
          <a:custGeom>
            <a:rect b="b" l="l" r="r" t="t"/>
            <a:pathLst>
              <a:path extrusionOk="0" h="1022755" w="1022755">
                <a:moveTo>
                  <a:pt x="0" y="0"/>
                </a:moveTo>
                <a:lnTo>
                  <a:pt x="1022755" y="0"/>
                </a:lnTo>
                <a:lnTo>
                  <a:pt x="1022755" y="1022755"/>
                </a:lnTo>
                <a:lnTo>
                  <a:pt x="0" y="1022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6"/>
          <p:cNvSpPr txBox="1"/>
          <p:nvPr/>
        </p:nvSpPr>
        <p:spPr>
          <a:xfrm>
            <a:off x="575461" y="322888"/>
            <a:ext cx="8602679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Computational Constraints</a:t>
            </a:r>
            <a:endParaRPr/>
          </a:p>
        </p:txBody>
      </p:sp>
      <p:sp>
        <p:nvSpPr>
          <p:cNvPr id="237" name="Google Shape;237;p16"/>
          <p:cNvSpPr txBox="1"/>
          <p:nvPr/>
        </p:nvSpPr>
        <p:spPr>
          <a:xfrm>
            <a:off x="2448281" y="2497366"/>
            <a:ext cx="6022999" cy="763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Limited </a:t>
            </a: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computational capacity for analyzing graphs spanning 2007 to 2022.</a:t>
            </a:r>
            <a:endParaRPr/>
          </a:p>
        </p:txBody>
      </p:sp>
      <p:sp>
        <p:nvSpPr>
          <p:cNvPr id="238" name="Google Shape;238;p16"/>
          <p:cNvSpPr txBox="1"/>
          <p:nvPr/>
        </p:nvSpPr>
        <p:spPr>
          <a:xfrm>
            <a:off x="2448281" y="3909266"/>
            <a:ext cx="6022999" cy="11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Implementing a function that prioritizes the </a:t>
            </a:r>
            <a:r>
              <a:rPr b="1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connected components</a:t>
            </a: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narrowing the analysis down to </a:t>
            </a:r>
            <a:r>
              <a:rPr b="1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10,000 nodes</a:t>
            </a: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731520" y="5820663"/>
            <a:ext cx="8290560" cy="763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Despite this, the analysis aims for meaningful insights without compromising integrity.</a:t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1032047" y="2386547"/>
            <a:ext cx="1022755" cy="1022755"/>
          </a:xfrm>
          <a:custGeom>
            <a:rect b="b" l="l" r="r" t="t"/>
            <a:pathLst>
              <a:path extrusionOk="0" h="1022755" w="1022755">
                <a:moveTo>
                  <a:pt x="0" y="0"/>
                </a:moveTo>
                <a:lnTo>
                  <a:pt x="1022755" y="0"/>
                </a:lnTo>
                <a:lnTo>
                  <a:pt x="1022755" y="1022755"/>
                </a:lnTo>
                <a:lnTo>
                  <a:pt x="0" y="1022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47" name="Google Shape;247;p17"/>
          <p:cNvSpPr txBox="1"/>
          <p:nvPr/>
        </p:nvSpPr>
        <p:spPr>
          <a:xfrm>
            <a:off x="1089124" y="322888"/>
            <a:ext cx="7575352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Network Analysis</a:t>
            </a:r>
            <a:endParaRPr/>
          </a:p>
        </p:txBody>
      </p:sp>
      <p:sp>
        <p:nvSpPr>
          <p:cNvPr id="248" name="Google Shape;248;p17"/>
          <p:cNvSpPr txBox="1"/>
          <p:nvPr/>
        </p:nvSpPr>
        <p:spPr>
          <a:xfrm>
            <a:off x="731520" y="2106119"/>
            <a:ext cx="8290560" cy="3924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each obtained graph, we calculated the following parameters: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nodes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Number of edges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Assortativity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Node connectivity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Edge connectivity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Graph density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Overall reciprocity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Number of strongly connected component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Average degree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55" name="Google Shape;255;p18"/>
          <p:cNvSpPr txBox="1"/>
          <p:nvPr/>
        </p:nvSpPr>
        <p:spPr>
          <a:xfrm>
            <a:off x="1089124" y="322888"/>
            <a:ext cx="7575352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Network Analysis</a:t>
            </a:r>
            <a:endParaRPr/>
          </a:p>
        </p:txBody>
      </p:sp>
      <p:sp>
        <p:nvSpPr>
          <p:cNvPr id="256" name="Google Shape;256;p18"/>
          <p:cNvSpPr txBox="1"/>
          <p:nvPr/>
        </p:nvSpPr>
        <p:spPr>
          <a:xfrm>
            <a:off x="731520" y="2271759"/>
            <a:ext cx="8290560" cy="2724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Given the nature of graphs, we calculated also these metrics centrality: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Degree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Centrality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Closeness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Centrality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Betweenness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Centrality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Then we obtained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 10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values for each mentioned centrality metrics in all graphs.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63" name="Google Shape;263;p19"/>
          <p:cNvSpPr/>
          <p:nvPr/>
        </p:nvSpPr>
        <p:spPr>
          <a:xfrm>
            <a:off x="5082273" y="2084571"/>
            <a:ext cx="3939807" cy="3967618"/>
          </a:xfrm>
          <a:custGeom>
            <a:rect b="b" l="l" r="r" t="t"/>
            <a:pathLst>
              <a:path extrusionOk="0" h="3967618" w="3939807">
                <a:moveTo>
                  <a:pt x="0" y="0"/>
                </a:moveTo>
                <a:lnTo>
                  <a:pt x="3939807" y="0"/>
                </a:lnTo>
                <a:lnTo>
                  <a:pt x="3939807" y="3967618"/>
                </a:lnTo>
                <a:lnTo>
                  <a:pt x="0" y="3967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9"/>
          <p:cNvSpPr txBox="1"/>
          <p:nvPr/>
        </p:nvSpPr>
        <p:spPr>
          <a:xfrm>
            <a:off x="1089124" y="322888"/>
            <a:ext cx="7575352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Network Analysis</a:t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731520" y="2084571"/>
            <a:ext cx="3939807" cy="3967618"/>
          </a:xfrm>
          <a:custGeom>
            <a:rect b="b" l="l" r="r" t="t"/>
            <a:pathLst>
              <a:path extrusionOk="0" h="3967618" w="3939807">
                <a:moveTo>
                  <a:pt x="0" y="0"/>
                </a:moveTo>
                <a:lnTo>
                  <a:pt x="3939807" y="0"/>
                </a:lnTo>
                <a:lnTo>
                  <a:pt x="3939807" y="3967618"/>
                </a:lnTo>
                <a:lnTo>
                  <a:pt x="0" y="3967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48" l="0" r="0" t="-1348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3398887" y="2637284"/>
            <a:ext cx="5500218" cy="2724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aims to examine the comments and communities of the subreddit r/politics over the period from 2007 to 2022.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r/politics is the main subreddit for global political discussion, with a predominant focus on American politics.</a:t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854495" y="2926083"/>
            <a:ext cx="2194560" cy="2194560"/>
            <a:chOff x="0" y="0"/>
            <a:chExt cx="812800" cy="812800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1225019" y="3296607"/>
            <a:ext cx="1453512" cy="1453512"/>
          </a:xfrm>
          <a:custGeom>
            <a:rect b="b" l="l" r="r" t="t"/>
            <a:pathLst>
              <a:path extrusionOk="0" h="1453512" w="1453512">
                <a:moveTo>
                  <a:pt x="0" y="0"/>
                </a:moveTo>
                <a:lnTo>
                  <a:pt x="1453512" y="0"/>
                </a:lnTo>
                <a:lnTo>
                  <a:pt x="1453512" y="1453512"/>
                </a:lnTo>
                <a:lnTo>
                  <a:pt x="0" y="1453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2871617" y="322888"/>
            <a:ext cx="4010367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71" name="Google Shape;271;p20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72" name="Google Shape;272;p20"/>
          <p:cNvSpPr txBox="1"/>
          <p:nvPr/>
        </p:nvSpPr>
        <p:spPr>
          <a:xfrm>
            <a:off x="1388021" y="322888"/>
            <a:ext cx="6977558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Detection</a:t>
            </a: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731520" y="2033212"/>
            <a:ext cx="8290560" cy="3872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identification of communities in graphs was achieved through the use of the Clauset-Newman-Moore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greedy modularity maximization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algorithm.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visualization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 the communities we used two libraries:</a:t>
            </a:r>
            <a:endParaRPr/>
          </a:p>
          <a:p>
            <a:pPr indent="-215900" lvl="1" marL="4318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networkx</a:t>
            </a:r>
            <a:endParaRPr/>
          </a:p>
          <a:p>
            <a:pPr indent="-215900" lvl="1" marL="4318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pyvis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Then, we calculated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modularity score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for each community structures and extracted the three main communities within each graph based on their modularity scores.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/>
          <p:nvPr/>
        </p:nvSpPr>
        <p:spPr>
          <a:xfrm>
            <a:off x="0" y="0"/>
            <a:ext cx="2029051" cy="7315200"/>
          </a:xfrm>
          <a:custGeom>
            <a:rect b="b" l="l" r="r" t="t"/>
            <a:pathLst>
              <a:path extrusionOk="0" h="9753600" w="2705401">
                <a:moveTo>
                  <a:pt x="0" y="0"/>
                </a:moveTo>
                <a:lnTo>
                  <a:pt x="2705401" y="0"/>
                </a:lnTo>
                <a:lnTo>
                  <a:pt x="2705401" y="9753600"/>
                </a:lnTo>
                <a:lnTo>
                  <a:pt x="0" y="975360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79" name="Google Shape;279;p21"/>
          <p:cNvSpPr/>
          <p:nvPr/>
        </p:nvSpPr>
        <p:spPr>
          <a:xfrm>
            <a:off x="2029051" y="0"/>
            <a:ext cx="7724549" cy="7315200"/>
          </a:xfrm>
          <a:custGeom>
            <a:rect b="b" l="l" r="r" t="t"/>
            <a:pathLst>
              <a:path extrusionOk="0" h="7315200" w="7724549">
                <a:moveTo>
                  <a:pt x="0" y="0"/>
                </a:moveTo>
                <a:lnTo>
                  <a:pt x="7724549" y="0"/>
                </a:lnTo>
                <a:lnTo>
                  <a:pt x="772454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959" l="-56099" r="-39744" t="-28443"/>
            </a:stretch>
          </a:blipFill>
          <a:ln>
            <a:noFill/>
          </a:ln>
        </p:spPr>
      </p:sp>
      <p:grpSp>
        <p:nvGrpSpPr>
          <p:cNvPr id="280" name="Google Shape;280;p21"/>
          <p:cNvGrpSpPr/>
          <p:nvPr/>
        </p:nvGrpSpPr>
        <p:grpSpPr>
          <a:xfrm>
            <a:off x="8473444" y="6177393"/>
            <a:ext cx="1097271" cy="683987"/>
            <a:chOff x="0" y="-47625"/>
            <a:chExt cx="406397" cy="253329"/>
          </a:xfrm>
        </p:grpSpPr>
        <p:sp>
          <p:nvSpPr>
            <p:cNvPr id="281" name="Google Shape;281;p21"/>
            <p:cNvSpPr/>
            <p:nvPr/>
          </p:nvSpPr>
          <p:spPr>
            <a:xfrm>
              <a:off x="0" y="0"/>
              <a:ext cx="406397" cy="205704"/>
            </a:xfrm>
            <a:custGeom>
              <a:rect b="b" l="l" r="r" t="t"/>
              <a:pathLst>
                <a:path extrusionOk="0" h="205704" w="406397">
                  <a:moveTo>
                    <a:pt x="0" y="0"/>
                  </a:moveTo>
                  <a:lnTo>
                    <a:pt x="406397" y="0"/>
                  </a:lnTo>
                  <a:lnTo>
                    <a:pt x="406397" y="205704"/>
                  </a:lnTo>
                  <a:lnTo>
                    <a:pt x="0" y="205704"/>
                  </a:ln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82" name="Google Shape;282;p21"/>
            <p:cNvSpPr txBox="1"/>
            <p:nvPr/>
          </p:nvSpPr>
          <p:spPr>
            <a:xfrm>
              <a:off x="0" y="-47625"/>
              <a:ext cx="406397" cy="253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99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2022</a:t>
              </a:r>
              <a:endParaRPr/>
            </a:p>
          </p:txBody>
        </p:sp>
      </p:grpSp>
      <p:sp>
        <p:nvSpPr>
          <p:cNvPr id="283" name="Google Shape;283;p21"/>
          <p:cNvSpPr txBox="1"/>
          <p:nvPr/>
        </p:nvSpPr>
        <p:spPr>
          <a:xfrm rot="-5400000">
            <a:off x="-2601238" y="3225812"/>
            <a:ext cx="7126753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Detection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90" name="Google Shape;290;p22"/>
          <p:cNvSpPr/>
          <p:nvPr/>
        </p:nvSpPr>
        <p:spPr>
          <a:xfrm>
            <a:off x="0" y="1614127"/>
            <a:ext cx="9753600" cy="5701073"/>
          </a:xfrm>
          <a:custGeom>
            <a:rect b="b" l="l" r="r" t="t"/>
            <a:pathLst>
              <a:path extrusionOk="0" h="5701073" w="9753600">
                <a:moveTo>
                  <a:pt x="0" y="0"/>
                </a:moveTo>
                <a:lnTo>
                  <a:pt x="9753600" y="0"/>
                </a:lnTo>
                <a:lnTo>
                  <a:pt x="9753600" y="5701073"/>
                </a:lnTo>
                <a:lnTo>
                  <a:pt x="0" y="5701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797" l="0" r="0" t="-11798"/>
            </a:stretch>
          </a:blipFill>
          <a:ln>
            <a:noFill/>
          </a:ln>
        </p:spPr>
      </p:sp>
      <p:sp>
        <p:nvSpPr>
          <p:cNvPr id="291" name="Google Shape;291;p22"/>
          <p:cNvSpPr txBox="1"/>
          <p:nvPr/>
        </p:nvSpPr>
        <p:spPr>
          <a:xfrm>
            <a:off x="1388021" y="322888"/>
            <a:ext cx="6977558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Community Detection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040F74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298" name="Google Shape;298;p23"/>
          <p:cNvSpPr/>
          <p:nvPr/>
        </p:nvSpPr>
        <p:spPr>
          <a:xfrm>
            <a:off x="2576101" y="3354177"/>
            <a:ext cx="845131" cy="845131"/>
          </a:xfrm>
          <a:custGeom>
            <a:rect b="b" l="l" r="r" t="t"/>
            <a:pathLst>
              <a:path extrusionOk="0" h="845131" w="845131">
                <a:moveTo>
                  <a:pt x="0" y="0"/>
                </a:moveTo>
                <a:lnTo>
                  <a:pt x="845131" y="0"/>
                </a:lnTo>
                <a:lnTo>
                  <a:pt x="845131" y="845131"/>
                </a:lnTo>
                <a:lnTo>
                  <a:pt x="0" y="845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3"/>
          <p:cNvSpPr/>
          <p:nvPr/>
        </p:nvSpPr>
        <p:spPr>
          <a:xfrm>
            <a:off x="2623754" y="4447162"/>
            <a:ext cx="757084" cy="757084"/>
          </a:xfrm>
          <a:custGeom>
            <a:rect b="b" l="l" r="r" t="t"/>
            <a:pathLst>
              <a:path extrusionOk="0" h="757084" w="757084">
                <a:moveTo>
                  <a:pt x="0" y="0"/>
                </a:moveTo>
                <a:lnTo>
                  <a:pt x="757084" y="0"/>
                </a:lnTo>
                <a:lnTo>
                  <a:pt x="757084" y="757084"/>
                </a:lnTo>
                <a:lnTo>
                  <a:pt x="0" y="757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23"/>
          <p:cNvSpPr/>
          <p:nvPr/>
        </p:nvSpPr>
        <p:spPr>
          <a:xfrm>
            <a:off x="2583360" y="5455728"/>
            <a:ext cx="837872" cy="837872"/>
          </a:xfrm>
          <a:custGeom>
            <a:rect b="b" l="l" r="r" t="t"/>
            <a:pathLst>
              <a:path extrusionOk="0" h="837872" w="837872">
                <a:moveTo>
                  <a:pt x="0" y="0"/>
                </a:moveTo>
                <a:lnTo>
                  <a:pt x="837872" y="0"/>
                </a:lnTo>
                <a:lnTo>
                  <a:pt x="837872" y="837872"/>
                </a:lnTo>
                <a:lnTo>
                  <a:pt x="0" y="83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7235" r="-37233" t="0"/>
            </a:stretch>
          </a:blipFill>
          <a:ln>
            <a:noFill/>
          </a:ln>
        </p:spPr>
      </p:sp>
      <p:sp>
        <p:nvSpPr>
          <p:cNvPr id="301" name="Google Shape;301;p23"/>
          <p:cNvSpPr txBox="1"/>
          <p:nvPr/>
        </p:nvSpPr>
        <p:spPr>
          <a:xfrm>
            <a:off x="1202606" y="322888"/>
            <a:ext cx="7348389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Content Analysis</a:t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3769028" y="2522490"/>
            <a:ext cx="4302559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Keywords analysis</a:t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3769028" y="3571384"/>
            <a:ext cx="4302559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Polarization assessment</a:t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3769028" y="4620344"/>
            <a:ext cx="4302559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Emotion detection</a:t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3769028" y="5669305"/>
            <a:ext cx="4302559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Named Entity Recognition</a:t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2535707" y="2305284"/>
            <a:ext cx="845131" cy="845131"/>
          </a:xfrm>
          <a:custGeom>
            <a:rect b="b" l="l" r="r" t="t"/>
            <a:pathLst>
              <a:path extrusionOk="0" h="845131" w="845131">
                <a:moveTo>
                  <a:pt x="0" y="0"/>
                </a:moveTo>
                <a:lnTo>
                  <a:pt x="845131" y="0"/>
                </a:lnTo>
                <a:lnTo>
                  <a:pt x="845131" y="845131"/>
                </a:lnTo>
                <a:lnTo>
                  <a:pt x="0" y="845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040F74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13" name="Google Shape;313;p24"/>
          <p:cNvSpPr txBox="1"/>
          <p:nvPr/>
        </p:nvSpPr>
        <p:spPr>
          <a:xfrm>
            <a:off x="575461" y="322888"/>
            <a:ext cx="8602679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Computational Constraints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2448281" y="2497366"/>
            <a:ext cx="6022999" cy="763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Limited </a:t>
            </a: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computational capacity for analyzing comments dataframe spanning 2007 to 2022.</a:t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032047" y="2386547"/>
            <a:ext cx="1022755" cy="1022755"/>
          </a:xfrm>
          <a:custGeom>
            <a:rect b="b" l="l" r="r" t="t"/>
            <a:pathLst>
              <a:path extrusionOk="0" h="1022755" w="1022755">
                <a:moveTo>
                  <a:pt x="0" y="0"/>
                </a:moveTo>
                <a:lnTo>
                  <a:pt x="1022755" y="0"/>
                </a:lnTo>
                <a:lnTo>
                  <a:pt x="1022755" y="1022755"/>
                </a:lnTo>
                <a:lnTo>
                  <a:pt x="0" y="1022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24"/>
          <p:cNvSpPr/>
          <p:nvPr/>
        </p:nvSpPr>
        <p:spPr>
          <a:xfrm>
            <a:off x="1032047" y="3993646"/>
            <a:ext cx="1022755" cy="1022755"/>
          </a:xfrm>
          <a:custGeom>
            <a:rect b="b" l="l" r="r" t="t"/>
            <a:pathLst>
              <a:path extrusionOk="0" h="1022755" w="1022755">
                <a:moveTo>
                  <a:pt x="0" y="0"/>
                </a:moveTo>
                <a:lnTo>
                  <a:pt x="1022755" y="0"/>
                </a:lnTo>
                <a:lnTo>
                  <a:pt x="1022755" y="1022755"/>
                </a:lnTo>
                <a:lnTo>
                  <a:pt x="0" y="1022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24"/>
          <p:cNvSpPr txBox="1"/>
          <p:nvPr/>
        </p:nvSpPr>
        <p:spPr>
          <a:xfrm>
            <a:off x="2448281" y="3909266"/>
            <a:ext cx="6022999" cy="11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Implementing a function that takes the first </a:t>
            </a:r>
            <a:r>
              <a:rPr b="1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 million comment</a:t>
            </a: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with the highest score from the dataframe</a:t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2448281" y="5213431"/>
            <a:ext cx="433470" cy="433470"/>
          </a:xfrm>
          <a:custGeom>
            <a:rect b="b" l="l" r="r" t="t"/>
            <a:pathLst>
              <a:path extrusionOk="0" h="433470" w="433470">
                <a:moveTo>
                  <a:pt x="0" y="0"/>
                </a:moveTo>
                <a:lnTo>
                  <a:pt x="433470" y="0"/>
                </a:lnTo>
                <a:lnTo>
                  <a:pt x="433470" y="433471"/>
                </a:lnTo>
                <a:lnTo>
                  <a:pt x="0" y="433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24"/>
          <p:cNvSpPr txBox="1"/>
          <p:nvPr/>
        </p:nvSpPr>
        <p:spPr>
          <a:xfrm>
            <a:off x="3084979" y="5215282"/>
            <a:ext cx="5020538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000000"/>
                </a:solidFill>
                <a:latin typeface="Amiri"/>
                <a:ea typeface="Amiri"/>
                <a:cs typeface="Amiri"/>
                <a:sym typeface="Amiri"/>
              </a:rPr>
              <a:t>score</a:t>
            </a:r>
            <a:r>
              <a:rPr b="0" i="0" lang="en-US" sz="2199" u="none" cap="none" strike="noStrike">
                <a:solidFill>
                  <a:srgbClr val="000000"/>
                </a:solidFill>
                <a:latin typeface="Amiri"/>
                <a:ea typeface="Amiri"/>
                <a:cs typeface="Amiri"/>
                <a:sym typeface="Amiri"/>
              </a:rPr>
              <a:t>: upvote - downvote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-127825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26" name="Google Shape;326;p25"/>
          <p:cNvSpPr txBox="1"/>
          <p:nvPr/>
        </p:nvSpPr>
        <p:spPr>
          <a:xfrm>
            <a:off x="3326507" y="322888"/>
            <a:ext cx="3100586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Keywords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731520" y="1974963"/>
            <a:ext cx="8290560" cy="3924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the keyword extraction phase, we implemented a function that: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 special characters from the text 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Tokenize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text using “word_tokenize”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Part-of-Speech tagging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using the “pos_tag” function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Extracte keywords, with a specific focus on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noun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(N) or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adjectives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(J)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the visualization of the keywords we have chosen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word cloud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Finally, we presented the twenty most frequently used keywords within a specific year.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-127825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34" name="Google Shape;334;p26"/>
          <p:cNvSpPr/>
          <p:nvPr/>
        </p:nvSpPr>
        <p:spPr>
          <a:xfrm>
            <a:off x="889841" y="1971700"/>
            <a:ext cx="7973919" cy="4308327"/>
          </a:xfrm>
          <a:custGeom>
            <a:rect b="b" l="l" r="r" t="t"/>
            <a:pathLst>
              <a:path extrusionOk="0" h="4308327" w="7973919">
                <a:moveTo>
                  <a:pt x="0" y="0"/>
                </a:moveTo>
                <a:lnTo>
                  <a:pt x="7973918" y="0"/>
                </a:lnTo>
                <a:lnTo>
                  <a:pt x="7973918" y="4308327"/>
                </a:lnTo>
                <a:lnTo>
                  <a:pt x="0" y="4308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6"/>
          <p:cNvSpPr txBox="1"/>
          <p:nvPr/>
        </p:nvSpPr>
        <p:spPr>
          <a:xfrm>
            <a:off x="3326507" y="322888"/>
            <a:ext cx="3100586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Keywords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42" name="Google Shape;342;p27"/>
          <p:cNvSpPr txBox="1"/>
          <p:nvPr/>
        </p:nvSpPr>
        <p:spPr>
          <a:xfrm>
            <a:off x="2964496" y="322888"/>
            <a:ext cx="3824607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Polarization</a:t>
            </a:r>
            <a:endParaRPr/>
          </a:p>
        </p:txBody>
      </p:sp>
      <p:sp>
        <p:nvSpPr>
          <p:cNvPr id="343" name="Google Shape;343;p27"/>
          <p:cNvSpPr txBox="1"/>
          <p:nvPr/>
        </p:nvSpPr>
        <p:spPr>
          <a:xfrm>
            <a:off x="731520" y="1799021"/>
            <a:ext cx="8290560" cy="1584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Analyzing sentiment polarity was conducted using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TextBlob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 Python library for NLP tasks.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distribution of sentiment polarity results is visually represented through the implementation of a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bar plot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1808942" y="3657600"/>
            <a:ext cx="6135716" cy="3316602"/>
          </a:xfrm>
          <a:custGeom>
            <a:rect b="b" l="l" r="r" t="t"/>
            <a:pathLst>
              <a:path extrusionOk="0" h="3316602" w="6135716">
                <a:moveTo>
                  <a:pt x="0" y="0"/>
                </a:moveTo>
                <a:lnTo>
                  <a:pt x="6135716" y="0"/>
                </a:lnTo>
                <a:lnTo>
                  <a:pt x="6135716" y="3316602"/>
                </a:lnTo>
                <a:lnTo>
                  <a:pt x="0" y="3316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2" l="0" r="-1740" t="-491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51" name="Google Shape;351;p28"/>
          <p:cNvSpPr txBox="1"/>
          <p:nvPr/>
        </p:nvSpPr>
        <p:spPr>
          <a:xfrm>
            <a:off x="2964496" y="322888"/>
            <a:ext cx="3824607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Polarization</a:t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731520" y="1799021"/>
            <a:ext cx="8290560" cy="1184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had concerns that TextBlob, in our case, might not be the most suitable library for polarization analysis, prompting us to conduct a verification using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VADER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1668931" y="3249980"/>
            <a:ext cx="6415737" cy="3564299"/>
          </a:xfrm>
          <a:custGeom>
            <a:rect b="b" l="l" r="r" t="t"/>
            <a:pathLst>
              <a:path extrusionOk="0" h="3564299" w="6415737">
                <a:moveTo>
                  <a:pt x="0" y="0"/>
                </a:moveTo>
                <a:lnTo>
                  <a:pt x="6415738" y="0"/>
                </a:lnTo>
                <a:lnTo>
                  <a:pt x="6415738" y="3564298"/>
                </a:lnTo>
                <a:lnTo>
                  <a:pt x="0" y="3564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60" name="Google Shape;360;p29"/>
          <p:cNvSpPr txBox="1"/>
          <p:nvPr/>
        </p:nvSpPr>
        <p:spPr>
          <a:xfrm>
            <a:off x="1503776" y="322888"/>
            <a:ext cx="6746048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Emotion Recognition </a:t>
            </a:r>
            <a:endParaRPr/>
          </a:p>
        </p:txBody>
      </p:sp>
      <p:sp>
        <p:nvSpPr>
          <p:cNvPr id="361" name="Google Shape;361;p29"/>
          <p:cNvSpPr txBox="1"/>
          <p:nvPr/>
        </p:nvSpPr>
        <p:spPr>
          <a:xfrm>
            <a:off x="731520" y="1988371"/>
            <a:ext cx="8290560" cy="424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the Emotion Recognition we use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NRCLex library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NRC Emotion Lexicon is a list of English words and their associations with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eight basic emotions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(anger, fear, anticipation, trust, surprise, sadness, joy, and disgust) and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two sentiments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(negative and positive).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each graph we get the frequencies of each emotion and the top emotions. Then we added two different visualization: </a:t>
            </a:r>
            <a:endParaRPr/>
          </a:p>
          <a:p>
            <a:pPr indent="-215900" lvl="1" marL="4318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(a column for emotions and a column for the absolute frequencies of each emotion)</a:t>
            </a:r>
            <a:endParaRPr/>
          </a:p>
          <a:p>
            <a:pPr indent="-215900" lvl="1" marL="4318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pie chart</a:t>
            </a:r>
            <a:endParaRPr/>
          </a:p>
          <a:p>
            <a:pPr indent="0" lvl="0" marL="0" marR="0" rtl="0" algn="just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>
            <a:off x="1388539" y="2136478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3"/>
                </a:lnTo>
                <a:lnTo>
                  <a:pt x="0" y="745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>
            <a:off x="1388539" y="3260861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2"/>
                </a:lnTo>
                <a:lnTo>
                  <a:pt x="0" y="74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/>
          <p:nvPr/>
        </p:nvSpPr>
        <p:spPr>
          <a:xfrm>
            <a:off x="1388539" y="4387093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2"/>
                </a:lnTo>
                <a:lnTo>
                  <a:pt x="0" y="74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388539" y="5513325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2"/>
                </a:lnTo>
                <a:lnTo>
                  <a:pt x="0" y="74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 txBox="1"/>
          <p:nvPr/>
        </p:nvSpPr>
        <p:spPr>
          <a:xfrm>
            <a:off x="3372534" y="322888"/>
            <a:ext cx="3008533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2493160" y="5671057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the presence of distinct communities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2493160" y="2294210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Identifying predominant figures over time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2493160" y="4544825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polarization over the years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2493160" y="3418593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emotional trends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67" name="Google Shape;367;p30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68" name="Google Shape;368;p30"/>
          <p:cNvSpPr/>
          <p:nvPr/>
        </p:nvSpPr>
        <p:spPr>
          <a:xfrm>
            <a:off x="0" y="1987296"/>
            <a:ext cx="9753600" cy="4596384"/>
          </a:xfrm>
          <a:custGeom>
            <a:rect b="b" l="l" r="r" t="t"/>
            <a:pathLst>
              <a:path extrusionOk="0" h="4596384" w="9753600">
                <a:moveTo>
                  <a:pt x="0" y="0"/>
                </a:moveTo>
                <a:lnTo>
                  <a:pt x="9753600" y="0"/>
                </a:lnTo>
                <a:lnTo>
                  <a:pt x="9753600" y="4596384"/>
                </a:lnTo>
                <a:lnTo>
                  <a:pt x="0" y="4596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30"/>
          <p:cNvSpPr txBox="1"/>
          <p:nvPr/>
        </p:nvSpPr>
        <p:spPr>
          <a:xfrm>
            <a:off x="1503776" y="322888"/>
            <a:ext cx="6746048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Emotion Recognition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76" name="Google Shape;376;p31"/>
          <p:cNvSpPr txBox="1"/>
          <p:nvPr/>
        </p:nvSpPr>
        <p:spPr>
          <a:xfrm>
            <a:off x="4231258" y="322888"/>
            <a:ext cx="1291084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NER</a:t>
            </a:r>
            <a:endParaRPr/>
          </a:p>
        </p:txBody>
      </p:sp>
      <p:sp>
        <p:nvSpPr>
          <p:cNvPr id="377" name="Google Shape;377;p31"/>
          <p:cNvSpPr txBox="1"/>
          <p:nvPr/>
        </p:nvSpPr>
        <p:spPr>
          <a:xfrm>
            <a:off x="731520" y="1988676"/>
            <a:ext cx="8290560" cy="3184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Named Entity Recognition (NER) was employed on our dataset to identify and extract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proper nouns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organizational names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NER process was executed using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spaCy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Finally we implemented two visualizations: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Bar Plot</a:t>
            </a:r>
            <a:endParaRPr/>
          </a:p>
          <a:p>
            <a:pPr indent="-215900" lvl="1" marL="431801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Word Cloud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/>
          <p:nvPr/>
        </p:nvSpPr>
        <p:spPr>
          <a:xfrm>
            <a:off x="2594008" y="615713"/>
            <a:ext cx="6642735" cy="6083774"/>
          </a:xfrm>
          <a:custGeom>
            <a:rect b="b" l="l" r="r" t="t"/>
            <a:pathLst>
              <a:path extrusionOk="0" h="6083774" w="6642735">
                <a:moveTo>
                  <a:pt x="0" y="0"/>
                </a:moveTo>
                <a:lnTo>
                  <a:pt x="6642736" y="0"/>
                </a:lnTo>
                <a:lnTo>
                  <a:pt x="6642736" y="6083774"/>
                </a:lnTo>
                <a:lnTo>
                  <a:pt x="0" y="6083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32"/>
          <p:cNvSpPr txBox="1"/>
          <p:nvPr/>
        </p:nvSpPr>
        <p:spPr>
          <a:xfrm rot="-5400000">
            <a:off x="433240" y="3225812"/>
            <a:ext cx="1450654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NER</a:t>
            </a: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0" y="0"/>
            <a:ext cx="2029051" cy="7315200"/>
          </a:xfrm>
          <a:custGeom>
            <a:rect b="b" l="l" r="r" t="t"/>
            <a:pathLst>
              <a:path extrusionOk="0" h="9753600" w="2705401">
                <a:moveTo>
                  <a:pt x="0" y="0"/>
                </a:moveTo>
                <a:lnTo>
                  <a:pt x="2705401" y="0"/>
                </a:lnTo>
                <a:lnTo>
                  <a:pt x="2705401" y="9753600"/>
                </a:lnTo>
                <a:lnTo>
                  <a:pt x="0" y="975360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85" name="Google Shape;385;p32"/>
          <p:cNvSpPr txBox="1"/>
          <p:nvPr/>
        </p:nvSpPr>
        <p:spPr>
          <a:xfrm rot="-5400000">
            <a:off x="316596" y="3225812"/>
            <a:ext cx="1291084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/>
          <p:nvPr/>
        </p:nvSpPr>
        <p:spPr>
          <a:xfrm>
            <a:off x="0" y="0"/>
            <a:ext cx="2205158" cy="7315200"/>
          </a:xfrm>
          <a:custGeom>
            <a:rect b="b" l="l" r="r" t="t"/>
            <a:pathLst>
              <a:path extrusionOk="0" h="9753600" w="2940211">
                <a:moveTo>
                  <a:pt x="0" y="0"/>
                </a:moveTo>
                <a:lnTo>
                  <a:pt x="2940211" y="0"/>
                </a:lnTo>
                <a:lnTo>
                  <a:pt x="2940211" y="9753600"/>
                </a:lnTo>
                <a:lnTo>
                  <a:pt x="0" y="9753600"/>
                </a:lnTo>
                <a:close/>
              </a:path>
            </a:pathLst>
          </a:custGeom>
          <a:gradFill>
            <a:gsLst>
              <a:gs pos="0">
                <a:srgbClr val="040F74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391" name="Google Shape;391;p33"/>
          <p:cNvSpPr/>
          <p:nvPr/>
        </p:nvSpPr>
        <p:spPr>
          <a:xfrm>
            <a:off x="2567108" y="1596560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3"/>
                </a:lnTo>
                <a:lnTo>
                  <a:pt x="0" y="745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33"/>
          <p:cNvSpPr/>
          <p:nvPr/>
        </p:nvSpPr>
        <p:spPr>
          <a:xfrm>
            <a:off x="2567108" y="2720943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2"/>
                </a:lnTo>
                <a:lnTo>
                  <a:pt x="0" y="74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33"/>
          <p:cNvSpPr/>
          <p:nvPr/>
        </p:nvSpPr>
        <p:spPr>
          <a:xfrm>
            <a:off x="2567108" y="3847175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2"/>
                </a:lnTo>
                <a:lnTo>
                  <a:pt x="0" y="745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33"/>
          <p:cNvSpPr/>
          <p:nvPr/>
        </p:nvSpPr>
        <p:spPr>
          <a:xfrm>
            <a:off x="2567108" y="4973407"/>
            <a:ext cx="745232" cy="745232"/>
          </a:xfrm>
          <a:custGeom>
            <a:rect b="b" l="l" r="r" t="t"/>
            <a:pathLst>
              <a:path extrusionOk="0" h="745232" w="745232">
                <a:moveTo>
                  <a:pt x="0" y="0"/>
                </a:moveTo>
                <a:lnTo>
                  <a:pt x="745232" y="0"/>
                </a:lnTo>
                <a:lnTo>
                  <a:pt x="745232" y="745233"/>
                </a:lnTo>
                <a:lnTo>
                  <a:pt x="0" y="745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3"/>
          <p:cNvSpPr/>
          <p:nvPr/>
        </p:nvSpPr>
        <p:spPr>
          <a:xfrm>
            <a:off x="2737915" y="1705985"/>
            <a:ext cx="574426" cy="526383"/>
          </a:xfrm>
          <a:custGeom>
            <a:rect b="b" l="l" r="r" t="t"/>
            <a:pathLst>
              <a:path extrusionOk="0" h="526383" w="574426">
                <a:moveTo>
                  <a:pt x="0" y="0"/>
                </a:moveTo>
                <a:lnTo>
                  <a:pt x="574425" y="0"/>
                </a:lnTo>
                <a:lnTo>
                  <a:pt x="574425" y="526383"/>
                </a:lnTo>
                <a:lnTo>
                  <a:pt x="0" y="526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3"/>
          <p:cNvSpPr txBox="1"/>
          <p:nvPr/>
        </p:nvSpPr>
        <p:spPr>
          <a:xfrm rot="-5400000">
            <a:off x="-635030" y="3225812"/>
            <a:ext cx="3587194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3671730" y="5131139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the presence of distinct communities</a:t>
            </a:r>
            <a:endParaRPr/>
          </a:p>
        </p:txBody>
      </p:sp>
      <p:sp>
        <p:nvSpPr>
          <p:cNvPr id="398" name="Google Shape;398;p33"/>
          <p:cNvSpPr txBox="1"/>
          <p:nvPr/>
        </p:nvSpPr>
        <p:spPr>
          <a:xfrm>
            <a:off x="3671730" y="1754292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Identifying predominant figures over time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3671730" y="4004907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polarization over the years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3671730" y="2878675"/>
            <a:ext cx="5871901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emotional trends</a:t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2737915" y="2830368"/>
            <a:ext cx="574426" cy="526383"/>
          </a:xfrm>
          <a:custGeom>
            <a:rect b="b" l="l" r="r" t="t"/>
            <a:pathLst>
              <a:path extrusionOk="0" h="526383" w="574426">
                <a:moveTo>
                  <a:pt x="0" y="0"/>
                </a:moveTo>
                <a:lnTo>
                  <a:pt x="574425" y="0"/>
                </a:lnTo>
                <a:lnTo>
                  <a:pt x="574425" y="526382"/>
                </a:lnTo>
                <a:lnTo>
                  <a:pt x="0" y="526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3"/>
          <p:cNvSpPr/>
          <p:nvPr/>
        </p:nvSpPr>
        <p:spPr>
          <a:xfrm>
            <a:off x="2737915" y="3951950"/>
            <a:ext cx="574426" cy="526383"/>
          </a:xfrm>
          <a:custGeom>
            <a:rect b="b" l="l" r="r" t="t"/>
            <a:pathLst>
              <a:path extrusionOk="0" h="526383" w="574426">
                <a:moveTo>
                  <a:pt x="0" y="0"/>
                </a:moveTo>
                <a:lnTo>
                  <a:pt x="574425" y="0"/>
                </a:lnTo>
                <a:lnTo>
                  <a:pt x="574425" y="526383"/>
                </a:lnTo>
                <a:lnTo>
                  <a:pt x="0" y="526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3"/>
          <p:cNvSpPr/>
          <p:nvPr/>
        </p:nvSpPr>
        <p:spPr>
          <a:xfrm>
            <a:off x="2759606" y="5082832"/>
            <a:ext cx="574426" cy="526383"/>
          </a:xfrm>
          <a:custGeom>
            <a:rect b="b" l="l" r="r" t="t"/>
            <a:pathLst>
              <a:path extrusionOk="0" h="526383" w="574426">
                <a:moveTo>
                  <a:pt x="0" y="0"/>
                </a:moveTo>
                <a:lnTo>
                  <a:pt x="574425" y="0"/>
                </a:lnTo>
                <a:lnTo>
                  <a:pt x="574425" y="526383"/>
                </a:lnTo>
                <a:lnTo>
                  <a:pt x="0" y="526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DE0E6"/>
            </a:gs>
            <a:gs pos="100000">
              <a:srgbClr val="004AAD"/>
            </a:gs>
          </a:gsLst>
          <a:lin ang="0" scaled="0"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/>
        </p:nvSpPr>
        <p:spPr>
          <a:xfrm>
            <a:off x="2093682" y="2143991"/>
            <a:ext cx="5566236" cy="292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2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0" y="0"/>
            <a:ext cx="2421907" cy="7315200"/>
          </a:xfrm>
          <a:custGeom>
            <a:rect b="b" l="l" r="r" t="t"/>
            <a:pathLst>
              <a:path extrusionOk="0" h="9753600" w="3229210">
                <a:moveTo>
                  <a:pt x="0" y="0"/>
                </a:moveTo>
                <a:lnTo>
                  <a:pt x="3229210" y="0"/>
                </a:lnTo>
                <a:lnTo>
                  <a:pt x="3229210" y="9753600"/>
                </a:lnTo>
                <a:lnTo>
                  <a:pt x="0" y="9753600"/>
                </a:lnTo>
                <a:close/>
              </a:path>
            </a:pathLst>
          </a:custGeom>
          <a:gradFill>
            <a:gsLst>
              <a:gs pos="0">
                <a:srgbClr val="040F74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24" name="Google Shape;124;p4"/>
          <p:cNvSpPr/>
          <p:nvPr/>
        </p:nvSpPr>
        <p:spPr>
          <a:xfrm>
            <a:off x="3814300" y="1405166"/>
            <a:ext cx="861733" cy="861733"/>
          </a:xfrm>
          <a:custGeom>
            <a:rect b="b" l="l" r="r" t="t"/>
            <a:pathLst>
              <a:path extrusionOk="0" h="861733" w="861733">
                <a:moveTo>
                  <a:pt x="0" y="0"/>
                </a:moveTo>
                <a:lnTo>
                  <a:pt x="861734" y="0"/>
                </a:lnTo>
                <a:lnTo>
                  <a:pt x="861734" y="861733"/>
                </a:lnTo>
                <a:lnTo>
                  <a:pt x="0" y="861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4"/>
          <p:cNvSpPr txBox="1"/>
          <p:nvPr/>
        </p:nvSpPr>
        <p:spPr>
          <a:xfrm rot="-5400000">
            <a:off x="-345700" y="3225812"/>
            <a:ext cx="3008533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Pipeline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5031097" y="1630673"/>
            <a:ext cx="1970732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5031097" y="2844832"/>
            <a:ext cx="1844091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5031097" y="5273809"/>
            <a:ext cx="2925851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Social content analysis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5031097" y="4059650"/>
            <a:ext cx="3061312" cy="3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Social Network Analysis</a:t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3814300" y="2619324"/>
            <a:ext cx="861733" cy="861733"/>
          </a:xfrm>
          <a:custGeom>
            <a:rect b="b" l="l" r="r" t="t"/>
            <a:pathLst>
              <a:path extrusionOk="0" h="861733" w="861733">
                <a:moveTo>
                  <a:pt x="0" y="0"/>
                </a:moveTo>
                <a:lnTo>
                  <a:pt x="861734" y="0"/>
                </a:lnTo>
                <a:lnTo>
                  <a:pt x="861734" y="861734"/>
                </a:lnTo>
                <a:lnTo>
                  <a:pt x="0" y="861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3814300" y="3834142"/>
            <a:ext cx="861733" cy="861733"/>
          </a:xfrm>
          <a:custGeom>
            <a:rect b="b" l="l" r="r" t="t"/>
            <a:pathLst>
              <a:path extrusionOk="0" h="861733" w="861733">
                <a:moveTo>
                  <a:pt x="0" y="0"/>
                </a:moveTo>
                <a:lnTo>
                  <a:pt x="861734" y="0"/>
                </a:lnTo>
                <a:lnTo>
                  <a:pt x="861734" y="861734"/>
                </a:lnTo>
                <a:lnTo>
                  <a:pt x="0" y="861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3814300" y="5048301"/>
            <a:ext cx="861733" cy="861733"/>
          </a:xfrm>
          <a:custGeom>
            <a:rect b="b" l="l" r="r" t="t"/>
            <a:pathLst>
              <a:path extrusionOk="0" h="861733" w="861733">
                <a:moveTo>
                  <a:pt x="0" y="0"/>
                </a:moveTo>
                <a:lnTo>
                  <a:pt x="861734" y="0"/>
                </a:lnTo>
                <a:lnTo>
                  <a:pt x="861734" y="861733"/>
                </a:lnTo>
                <a:lnTo>
                  <a:pt x="0" y="861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39" name="Google Shape;139;p5"/>
          <p:cNvSpPr txBox="1"/>
          <p:nvPr/>
        </p:nvSpPr>
        <p:spPr>
          <a:xfrm>
            <a:off x="2454416" y="322888"/>
            <a:ext cx="4844769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1534272" y="3035220"/>
            <a:ext cx="6685057" cy="62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18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idea: </a:t>
            </a:r>
            <a:r>
              <a:rPr b="0" i="0" lang="en-US" sz="3618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of Reddit’s API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47" name="Google Shape;147;p6"/>
          <p:cNvSpPr txBox="1"/>
          <p:nvPr/>
        </p:nvSpPr>
        <p:spPr>
          <a:xfrm>
            <a:off x="2454416" y="322888"/>
            <a:ext cx="4844769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1534272" y="3044745"/>
            <a:ext cx="6685057" cy="612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18" u="none" cap="none" strike="noStrike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First idea: </a:t>
            </a:r>
            <a:r>
              <a:rPr b="0" i="0" lang="en-US" sz="3618" u="none" cap="none" strike="noStrike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use of Reddit’s API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1364151" y="4244876"/>
            <a:ext cx="7025298" cy="62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18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Second idea: Pushshift  Dump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56" name="Google Shape;156;p7"/>
          <p:cNvSpPr/>
          <p:nvPr/>
        </p:nvSpPr>
        <p:spPr>
          <a:xfrm>
            <a:off x="3650428" y="2892970"/>
            <a:ext cx="3873109" cy="1961314"/>
          </a:xfrm>
          <a:custGeom>
            <a:rect b="b" l="l" r="r" t="t"/>
            <a:pathLst>
              <a:path extrusionOk="0" h="1961314" w="3873109">
                <a:moveTo>
                  <a:pt x="0" y="0"/>
                </a:moveTo>
                <a:lnTo>
                  <a:pt x="3873110" y="0"/>
                </a:lnTo>
                <a:lnTo>
                  <a:pt x="3873110" y="1961313"/>
                </a:lnTo>
                <a:lnTo>
                  <a:pt x="0" y="1961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626" l="0" r="0" t="-19564"/>
            </a:stretch>
          </a:blipFill>
          <a:ln>
            <a:noFill/>
          </a:ln>
        </p:spPr>
      </p:sp>
      <p:sp>
        <p:nvSpPr>
          <p:cNvPr id="157" name="Google Shape;157;p7"/>
          <p:cNvSpPr txBox="1"/>
          <p:nvPr/>
        </p:nvSpPr>
        <p:spPr>
          <a:xfrm>
            <a:off x="2652577" y="322888"/>
            <a:ext cx="4448445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731520" y="2055155"/>
            <a:ext cx="8290560" cy="349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Dealing with 172GB of raw data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658413" y="3609975"/>
            <a:ext cx="2720357" cy="349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NDJSON data structure: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66" name="Google Shape;166;p8"/>
          <p:cNvSpPr txBox="1"/>
          <p:nvPr/>
        </p:nvSpPr>
        <p:spPr>
          <a:xfrm>
            <a:off x="2652577" y="322888"/>
            <a:ext cx="4448445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731520" y="2106965"/>
            <a:ext cx="8290560" cy="3053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Extracting and Filtering Data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Reads Zstandard-compressed JSON file.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Implements a chunk-based approach for processing large files.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Filters comments based on specified date range (2007-2022).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Extracts specified fields from each JSON object.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Writes data to a CSV file for each year in the range.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731520" y="645795"/>
            <a:ext cx="5294501" cy="79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99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>
            <a:off x="-63912" y="0"/>
            <a:ext cx="9881425" cy="1614127"/>
          </a:xfrm>
          <a:custGeom>
            <a:rect b="b" l="l" r="r" t="t"/>
            <a:pathLst>
              <a:path extrusionOk="0" h="2152170" w="13175233">
                <a:moveTo>
                  <a:pt x="0" y="0"/>
                </a:moveTo>
                <a:lnTo>
                  <a:pt x="13175233" y="0"/>
                </a:lnTo>
                <a:lnTo>
                  <a:pt x="13175233" y="2152170"/>
                </a:lnTo>
                <a:lnTo>
                  <a:pt x="0" y="2152170"/>
                </a:lnTo>
                <a:close/>
              </a:path>
            </a:pathLst>
          </a:custGeom>
          <a:gradFill>
            <a:gsLst>
              <a:gs pos="0">
                <a:srgbClr val="5DE0E6"/>
              </a:gs>
              <a:gs pos="100000">
                <a:srgbClr val="004AAD"/>
              </a:gs>
            </a:gsLst>
            <a:lin ang="0" scaled="0"/>
          </a:gradFill>
          <a:ln>
            <a:noFill/>
          </a:ln>
        </p:spPr>
      </p:sp>
      <p:sp>
        <p:nvSpPr>
          <p:cNvPr id="174" name="Google Shape;174;p9"/>
          <p:cNvSpPr txBox="1"/>
          <p:nvPr/>
        </p:nvSpPr>
        <p:spPr>
          <a:xfrm>
            <a:off x="2652591" y="322888"/>
            <a:ext cx="4448417" cy="8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731520" y="2330759"/>
            <a:ext cx="8290560" cy="2606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Performing Sentiment Analysis: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Utilizes VADER from NLTK for sentiment analysis.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Analyzes sentiment of each comment.</a:t>
            </a:r>
            <a:endParaRPr/>
          </a:p>
          <a:p>
            <a:pPr indent="-215900" lvl="1" marL="431801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Adds sentiment scores (positive, negative, neutral) to the DataFrame.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